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31"/>
  </p:notesMasterIdLst>
  <p:handoutMasterIdLst>
    <p:handoutMasterId r:id="rId32"/>
  </p:handoutMasterIdLst>
  <p:sldIdLst>
    <p:sldId id="262" r:id="rId4"/>
    <p:sldId id="259" r:id="rId5"/>
    <p:sldId id="258" r:id="rId6"/>
    <p:sldId id="308" r:id="rId7"/>
    <p:sldId id="309" r:id="rId8"/>
    <p:sldId id="302" r:id="rId9"/>
    <p:sldId id="306" r:id="rId10"/>
    <p:sldId id="303" r:id="rId11"/>
    <p:sldId id="291" r:id="rId12"/>
    <p:sldId id="268" r:id="rId13"/>
    <p:sldId id="292" r:id="rId14"/>
    <p:sldId id="311" r:id="rId15"/>
    <p:sldId id="312" r:id="rId16"/>
    <p:sldId id="317" r:id="rId17"/>
    <p:sldId id="313" r:id="rId18"/>
    <p:sldId id="289" r:id="rId19"/>
    <p:sldId id="314" r:id="rId20"/>
    <p:sldId id="318" r:id="rId21"/>
    <p:sldId id="319" r:id="rId22"/>
    <p:sldId id="305" r:id="rId23"/>
    <p:sldId id="269" r:id="rId24"/>
    <p:sldId id="266" r:id="rId25"/>
    <p:sldId id="287" r:id="rId26"/>
    <p:sldId id="320" r:id="rId27"/>
    <p:sldId id="304" r:id="rId28"/>
    <p:sldId id="315" r:id="rId29"/>
    <p:sldId id="279" r:id="rId3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8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27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2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68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03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37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38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1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19" Type="http://schemas.openxmlformats.org/officeDocument/2006/relationships/image" Target="../media/image35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/>
              <a:t>KMA Search 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sz="3000" dirty="0"/>
              <a:t>- AI </a:t>
            </a:r>
            <a:r>
              <a:rPr lang="ko-KR" altLang="en-US" sz="3000" dirty="0"/>
              <a:t>기반 마켓데이터분석 플랫폼</a:t>
            </a: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정보검색기술  기말프로젝트</a:t>
            </a:r>
            <a:endParaRPr lang="en-US" altLang="ko-KR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3-2. KMA Search 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87969" y="5203247"/>
            <a:ext cx="2494329" cy="381181"/>
          </a:xfrm>
        </p:spPr>
        <p:txBody>
          <a:bodyPr/>
          <a:lstStyle/>
          <a:p>
            <a:r>
              <a:rPr lang="ko-KR" altLang="en-US" sz="2000" dirty="0"/>
              <a:t>주가 </a:t>
            </a:r>
            <a:r>
              <a:rPr lang="en-US" altLang="ko-KR" sz="2000" dirty="0"/>
              <a:t>, </a:t>
            </a:r>
            <a:r>
              <a:rPr lang="ko-KR" altLang="en-US" sz="2000" dirty="0"/>
              <a:t>재무제표 </a:t>
            </a:r>
            <a:r>
              <a:rPr lang="en-US" altLang="ko-KR" sz="2000" dirty="0"/>
              <a:t>, </a:t>
            </a:r>
            <a:r>
              <a:rPr lang="ko-KR" altLang="en-US" sz="2000" dirty="0"/>
              <a:t>뉴스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6346A28-393E-4949-8B74-196C3CD9B07F}"/>
              </a:ext>
            </a:extLst>
          </p:cNvPr>
          <p:cNvSpPr/>
          <p:nvPr/>
        </p:nvSpPr>
        <p:spPr>
          <a:xfrm>
            <a:off x="997301" y="4174180"/>
            <a:ext cx="82569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0" name="Rounded Rectangle 32">
            <a:extLst>
              <a:ext uri="{FF2B5EF4-FFF2-40B4-BE49-F238E27FC236}">
                <a16:creationId xmlns:a16="http://schemas.microsoft.com/office/drawing/2014/main" id="{3835781C-2B3B-4140-B561-2CFBF14F8B2D}"/>
              </a:ext>
            </a:extLst>
          </p:cNvPr>
          <p:cNvSpPr/>
          <p:nvPr/>
        </p:nvSpPr>
        <p:spPr>
          <a:xfrm>
            <a:off x="2065787" y="4174180"/>
            <a:ext cx="78191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7" name="그래픽 16" descr="도시">
            <a:extLst>
              <a:ext uri="{FF2B5EF4-FFF2-40B4-BE49-F238E27FC236}">
                <a16:creationId xmlns:a16="http://schemas.microsoft.com/office/drawing/2014/main" id="{31353784-8C51-4459-9718-FF9864A5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48" y="2902742"/>
            <a:ext cx="1029800" cy="1029800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1125A06C-5C5D-4C75-B3E0-B8B867BEA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8213" y="3798717"/>
            <a:ext cx="890643" cy="8906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DF906D-2ECE-40A5-BEC0-76C6F892B837}"/>
              </a:ext>
            </a:extLst>
          </p:cNvPr>
          <p:cNvGrpSpPr/>
          <p:nvPr/>
        </p:nvGrpSpPr>
        <p:grpSpPr>
          <a:xfrm>
            <a:off x="6007607" y="3428969"/>
            <a:ext cx="826948" cy="826948"/>
            <a:chOff x="3726432" y="1618525"/>
            <a:chExt cx="826948" cy="826948"/>
          </a:xfrm>
          <a:noFill/>
        </p:grpSpPr>
        <p:sp>
          <p:nvSpPr>
            <p:cNvPr id="22" name="같음 기호 21">
              <a:extLst>
                <a:ext uri="{FF2B5EF4-FFF2-40B4-BE49-F238E27FC236}">
                  <a16:creationId xmlns:a16="http://schemas.microsoft.com/office/drawing/2014/main" id="{BF1FDC8F-AA35-4F1D-B2DA-93FD242F1D04}"/>
                </a:ext>
              </a:extLst>
            </p:cNvPr>
            <p:cNvSpPr/>
            <p:nvPr/>
          </p:nvSpPr>
          <p:spPr>
            <a:xfrm>
              <a:off x="3726432" y="1618525"/>
              <a:ext cx="826948" cy="826948"/>
            </a:xfrm>
            <a:prstGeom prst="mathEqual">
              <a:avLst/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같음 기호 4">
              <a:extLst>
                <a:ext uri="{FF2B5EF4-FFF2-40B4-BE49-F238E27FC236}">
                  <a16:creationId xmlns:a16="http://schemas.microsoft.com/office/drawing/2014/main" id="{907557BF-4066-4375-B44A-F067DC69C82A}"/>
                </a:ext>
              </a:extLst>
            </p:cNvPr>
            <p:cNvSpPr txBox="1"/>
            <p:nvPr/>
          </p:nvSpPr>
          <p:spPr>
            <a:xfrm>
              <a:off x="3836044" y="1788876"/>
              <a:ext cx="607724" cy="4862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400" kern="12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8C2D70-E8C3-410C-897A-9378B97EB125}"/>
              </a:ext>
            </a:extLst>
          </p:cNvPr>
          <p:cNvGrpSpPr/>
          <p:nvPr/>
        </p:nvGrpSpPr>
        <p:grpSpPr>
          <a:xfrm>
            <a:off x="3172686" y="3428969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5" name="더하기 기호 24">
              <a:extLst>
                <a:ext uri="{FF2B5EF4-FFF2-40B4-BE49-F238E27FC236}">
                  <a16:creationId xmlns:a16="http://schemas.microsoft.com/office/drawing/2014/main" id="{80232436-10F7-42B9-9ED4-7B848EF2068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더하기 기호 4">
              <a:extLst>
                <a:ext uri="{FF2B5EF4-FFF2-40B4-BE49-F238E27FC236}">
                  <a16:creationId xmlns:a16="http://schemas.microsoft.com/office/drawing/2014/main" id="{21CE329E-30CA-40F7-8A72-9C4CBA921475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pic>
        <p:nvPicPr>
          <p:cNvPr id="28" name="그래픽 27" descr="프로그래머">
            <a:extLst>
              <a:ext uri="{FF2B5EF4-FFF2-40B4-BE49-F238E27FC236}">
                <a16:creationId xmlns:a16="http://schemas.microsoft.com/office/drawing/2014/main" id="{FEF7E501-8250-4F5D-AAE3-A8AAD0E28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0125" y="2971800"/>
            <a:ext cx="914400" cy="914400"/>
          </a:xfrm>
          <a:prstGeom prst="rect">
            <a:avLst/>
          </a:prstGeom>
        </p:spPr>
      </p:pic>
      <p:pic>
        <p:nvPicPr>
          <p:cNvPr id="32" name="그래픽 31" descr="과학적 사고">
            <a:extLst>
              <a:ext uri="{FF2B5EF4-FFF2-40B4-BE49-F238E27FC236}">
                <a16:creationId xmlns:a16="http://schemas.microsoft.com/office/drawing/2014/main" id="{9F55CC60-1034-4E92-8A81-F532327DD6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25384" y="3001279"/>
            <a:ext cx="914400" cy="914400"/>
          </a:xfrm>
          <a:prstGeom prst="rect">
            <a:avLst/>
          </a:prstGeom>
        </p:spPr>
      </p:pic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563BECC4-5E37-4849-92B9-8303CCEBD252}"/>
              </a:ext>
            </a:extLst>
          </p:cNvPr>
          <p:cNvSpPr txBox="1">
            <a:spLocks/>
          </p:cNvSpPr>
          <p:nvPr/>
        </p:nvSpPr>
        <p:spPr>
          <a:xfrm>
            <a:off x="4279733" y="5139335"/>
            <a:ext cx="1893143" cy="3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KMA</a:t>
            </a:r>
            <a:r>
              <a:rPr lang="ko-KR" altLang="en-US" sz="2000" dirty="0"/>
              <a:t> </a:t>
            </a:r>
            <a:r>
              <a:rPr lang="en-US" altLang="ko-KR" sz="2000" dirty="0"/>
              <a:t>Search</a:t>
            </a:r>
            <a:endParaRPr lang="ko-KR" altLang="en-US" sz="200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412BD995-7250-4E6C-BFAB-8CC3820AF630}"/>
              </a:ext>
            </a:extLst>
          </p:cNvPr>
          <p:cNvSpPr txBox="1">
            <a:spLocks/>
          </p:cNvSpPr>
          <p:nvPr/>
        </p:nvSpPr>
        <p:spPr>
          <a:xfrm>
            <a:off x="7120609" y="4975040"/>
            <a:ext cx="1696493" cy="1090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마케팅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투자 추천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리서치</a:t>
            </a:r>
          </a:p>
        </p:txBody>
      </p:sp>
      <p:pic>
        <p:nvPicPr>
          <p:cNvPr id="5" name="그래픽 4" descr="신문">
            <a:extLst>
              <a:ext uri="{FF2B5EF4-FFF2-40B4-BE49-F238E27FC236}">
                <a16:creationId xmlns:a16="http://schemas.microsoft.com/office/drawing/2014/main" id="{8D4B0407-2208-4835-99A6-D01BEBE00C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3829" y="2915208"/>
            <a:ext cx="956282" cy="956282"/>
          </a:xfrm>
          <a:prstGeom prst="rect">
            <a:avLst/>
          </a:prstGeom>
        </p:spPr>
      </p:pic>
      <p:pic>
        <p:nvPicPr>
          <p:cNvPr id="7" name="그래픽 6" descr="연구">
            <a:extLst>
              <a:ext uri="{FF2B5EF4-FFF2-40B4-BE49-F238E27FC236}">
                <a16:creationId xmlns:a16="http://schemas.microsoft.com/office/drawing/2014/main" id="{13752EAF-D256-444B-90B1-8E743BF95F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0375" y="3798717"/>
            <a:ext cx="914400" cy="914400"/>
          </a:xfrm>
          <a:prstGeom prst="rect">
            <a:avLst/>
          </a:prstGeom>
        </p:spPr>
      </p:pic>
      <p:pic>
        <p:nvPicPr>
          <p:cNvPr id="20" name="그래픽 19" descr="클립보드 배지 단색으로 채워진">
            <a:extLst>
              <a:ext uri="{FF2B5EF4-FFF2-40B4-BE49-F238E27FC236}">
                <a16:creationId xmlns:a16="http://schemas.microsoft.com/office/drawing/2014/main" id="{9D53B02A-8358-4224-8BDB-7AA0B802CA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028062" y="3471571"/>
            <a:ext cx="921941" cy="9219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E446D2-470F-426B-BAFA-2DD082D1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6" y="674373"/>
            <a:ext cx="3432323" cy="102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8AF556-DCC7-4CC1-9AB1-FC134C86F131}"/>
              </a:ext>
            </a:extLst>
          </p:cNvPr>
          <p:cNvGrpSpPr/>
          <p:nvPr/>
        </p:nvGrpSpPr>
        <p:grpSpPr>
          <a:xfrm>
            <a:off x="4571005" y="2038017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D4818800-AD34-4D0B-A401-61EAE89E64F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더하기 기호 4">
              <a:extLst>
                <a:ext uri="{FF2B5EF4-FFF2-40B4-BE49-F238E27FC236}">
                  <a16:creationId xmlns:a16="http://schemas.microsoft.com/office/drawing/2014/main" id="{7764F0C8-BF99-4DAD-A70B-82DB13C729D0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E4F38CE-C9A0-46CD-9C73-D2EAAB42AA30}"/>
              </a:ext>
            </a:extLst>
          </p:cNvPr>
          <p:cNvSpPr txBox="1">
            <a:spLocks/>
          </p:cNvSpPr>
          <p:nvPr/>
        </p:nvSpPr>
        <p:spPr>
          <a:xfrm>
            <a:off x="4571005" y="1666180"/>
            <a:ext cx="826948" cy="3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SNS</a:t>
            </a:r>
            <a:endParaRPr lang="ko-KR" altLang="en-US" sz="2000" dirty="0"/>
          </a:p>
        </p:txBody>
      </p:sp>
      <p:pic>
        <p:nvPicPr>
          <p:cNvPr id="35" name="그래픽 34" descr="이사회실 단색으로 채워진">
            <a:extLst>
              <a:ext uri="{FF2B5EF4-FFF2-40B4-BE49-F238E27FC236}">
                <a16:creationId xmlns:a16="http://schemas.microsoft.com/office/drawing/2014/main" id="{6ED2141C-7859-4DF4-900E-2BFF8E9C75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19007" y="2864965"/>
            <a:ext cx="1029800" cy="10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KMA Search </a:t>
            </a:r>
            <a:r>
              <a:rPr lang="ko-KR" altLang="en-US" dirty="0"/>
              <a:t>구성도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C0BB6CB-F30F-473D-85DF-A80E01EC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809" y="1368171"/>
            <a:ext cx="5495544" cy="41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3-4.</a:t>
            </a:r>
            <a:r>
              <a:rPr lang="ko-KR" altLang="en-US" dirty="0"/>
              <a:t> </a:t>
            </a:r>
            <a:r>
              <a:rPr lang="en-US" altLang="ko-KR" dirty="0"/>
              <a:t>KMA Search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592EFF-70DD-4B95-89F9-035D08F04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58" y="1071832"/>
            <a:ext cx="7900262" cy="501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3-5. SNS,</a:t>
            </a:r>
            <a:r>
              <a:rPr lang="ko-KR" altLang="en-US" dirty="0"/>
              <a:t>뉴스 이미지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TEXT</a:t>
            </a:r>
            <a:r>
              <a:rPr lang="ko-KR" altLang="en-US" dirty="0"/>
              <a:t>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FC768B31-E6D8-49C8-90A5-B9409D46A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16800" b="9796"/>
          <a:stretch/>
        </p:blipFill>
        <p:spPr>
          <a:xfrm>
            <a:off x="5590094" y="4205045"/>
            <a:ext cx="2079076" cy="2150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1B6882-EDED-4356-89A8-370A8C302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1" y="1185759"/>
            <a:ext cx="3276749" cy="27066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D283631-8C4D-4367-A743-ECE328BBD5D8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이미지 </a:t>
            </a:r>
            <a:r>
              <a:rPr lang="ko-KR" altLang="en-US" sz="2000" dirty="0" err="1"/>
              <a:t>캡셔닝긍정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</p:spTree>
    <p:extLst>
      <p:ext uri="{BB962C8B-B14F-4D97-AF65-F5344CB8AC3E}">
        <p14:creationId xmlns:p14="http://schemas.microsoft.com/office/powerpoint/2010/main" val="266499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이미지 → 로고 데이터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6311574" y="3429000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DECCCAE3-358C-4FCD-8EA4-5BA2CD50A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94" y="4269053"/>
            <a:ext cx="2366829" cy="2088082"/>
          </a:xfrm>
          <a:prstGeom prst="rect">
            <a:avLst/>
          </a:prstGeom>
        </p:spPr>
      </p:pic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8B197E4-D1CB-46D1-BDA4-4B6627D133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4" t="66435" b="1467"/>
          <a:stretch/>
        </p:blipFill>
        <p:spPr>
          <a:xfrm>
            <a:off x="911288" y="1156535"/>
            <a:ext cx="3212655" cy="3002569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DBD1EF75-BAF3-4CC5-9EC2-735645830A20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기업로고 분석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</p:spTree>
    <p:extLst>
      <p:ext uri="{BB962C8B-B14F-4D97-AF65-F5344CB8AC3E}">
        <p14:creationId xmlns:p14="http://schemas.microsoft.com/office/powerpoint/2010/main" val="56103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재무데이터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106" y="671807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9" y="4025230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758" y="4495105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231" y="481266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5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재무데이터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94" y="4211669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34" y="699501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630" y="1009820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239" y="134585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80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AI </a:t>
            </a:r>
            <a:r>
              <a:rPr lang="ko-KR" altLang="en-US" dirty="0"/>
              <a:t>리서치 보고서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458987" y="404183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B89AF3-8634-4481-B52D-855D9DA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42" y="3201146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F51383-7ADC-4828-916A-73098002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9" y="3545885"/>
            <a:ext cx="2077974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2149418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2000" dirty="0"/>
              <a:t>BERT , GPT3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94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AI </a:t>
            </a:r>
            <a:r>
              <a:rPr lang="ko-KR" altLang="en-US" dirty="0"/>
              <a:t>추천종목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1791475" y="390467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1791474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err="1"/>
              <a:t>퀀트</a:t>
            </a:r>
            <a:r>
              <a:rPr lang="ko-KR" altLang="en-US" sz="2000" dirty="0"/>
              <a:t> 모형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973336-5948-4D43-94AF-7F5190180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34" y="3603992"/>
            <a:ext cx="4762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26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진행사항</a:t>
            </a:r>
          </a:p>
        </p:txBody>
      </p:sp>
    </p:spTree>
    <p:extLst>
      <p:ext uri="{BB962C8B-B14F-4D97-AF65-F5344CB8AC3E}">
        <p14:creationId xmlns:p14="http://schemas.microsoft.com/office/powerpoint/2010/main" val="316554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21196" y="2752524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Problem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6" y="2214783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6" y="3350179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KMA Search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3945755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기대효과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30DF3F-2C79-4D5E-BE77-B66DD717DC5A}"/>
              </a:ext>
            </a:extLst>
          </p:cNvPr>
          <p:cNvGrpSpPr/>
          <p:nvPr/>
        </p:nvGrpSpPr>
        <p:grpSpPr>
          <a:xfrm>
            <a:off x="2021196" y="4483496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1286-6746-408A-B6CC-49052B83BB4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진행사항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AE1169-933B-4B3B-A35F-6045E954192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/>
              <a:t>프로젝트 인원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2"/>
            <a:ext cx="2313851" cy="855031"/>
            <a:chOff x="268806" y="3266596"/>
            <a:chExt cx="1825784" cy="785072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53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프로그램 개발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870274"/>
            <a:chOff x="268806" y="3266596"/>
            <a:chExt cx="1825853" cy="870274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디지털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사례조사 </a:t>
              </a:r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3"/>
            <a:ext cx="2863724" cy="842890"/>
            <a:chOff x="268806" y="3266596"/>
            <a:chExt cx="1807846" cy="773925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조장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53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b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</a:b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금융상품시스템팀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1076751"/>
            <a:chOff x="268806" y="3266596"/>
            <a:chExt cx="1807846" cy="1076751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전략팀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4-2. </a:t>
            </a:r>
            <a:r>
              <a:rPr lang="ko-KR" altLang="en-US" dirty="0"/>
              <a:t>프로젝트 개발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877637" y="936997"/>
            <a:ext cx="6739825" cy="1250339"/>
          </a:xfrm>
        </p:spPr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데이터 수집 모듈  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데이터 보관 및 가공 모듈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모형 및 투자 전략  모듈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 err="1"/>
              <a:t>백테스팅</a:t>
            </a:r>
            <a:r>
              <a:rPr lang="ko-KR" altLang="en-US" sz="1400" b="1" dirty="0"/>
              <a:t> 모듈</a:t>
            </a:r>
            <a:endParaRPr lang="en-US" altLang="ko-KR" sz="1400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7338DF-1514-4BE9-8F05-6FCEDCD63B0C}"/>
              </a:ext>
            </a:extLst>
          </p:cNvPr>
          <p:cNvGrpSpPr/>
          <p:nvPr/>
        </p:nvGrpSpPr>
        <p:grpSpPr>
          <a:xfrm>
            <a:off x="1203858" y="2419622"/>
            <a:ext cx="6931975" cy="2390797"/>
            <a:chOff x="1310183" y="2908720"/>
            <a:chExt cx="6931975" cy="2390797"/>
          </a:xfrm>
        </p:grpSpPr>
        <p:sp>
          <p:nvSpPr>
            <p:cNvPr id="6" name="Teardrop 27"/>
            <p:cNvSpPr/>
            <p:nvPr/>
          </p:nvSpPr>
          <p:spPr>
            <a:xfrm rot="2700000">
              <a:off x="6665287" y="2908720"/>
              <a:ext cx="1575134" cy="1575134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28"/>
            <p:cNvSpPr/>
            <p:nvPr/>
          </p:nvSpPr>
          <p:spPr>
            <a:xfrm>
              <a:off x="6745136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ardrop 29"/>
            <p:cNvSpPr/>
            <p:nvPr/>
          </p:nvSpPr>
          <p:spPr>
            <a:xfrm rot="2700000">
              <a:off x="4890885" y="2917943"/>
              <a:ext cx="1575134" cy="1575134"/>
            </a:xfrm>
            <a:prstGeom prst="teardrop">
              <a:avLst/>
            </a:prstGeom>
            <a:solidFill>
              <a:schemeClr val="accent2">
                <a:lumMod val="7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30"/>
            <p:cNvSpPr/>
            <p:nvPr/>
          </p:nvSpPr>
          <p:spPr>
            <a:xfrm>
              <a:off x="4970734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ardrop 31"/>
            <p:cNvSpPr/>
            <p:nvPr/>
          </p:nvSpPr>
          <p:spPr>
            <a:xfrm rot="2700000">
              <a:off x="3116483" y="2917943"/>
              <a:ext cx="1575134" cy="1575134"/>
            </a:xfrm>
            <a:prstGeom prst="teardrop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32"/>
            <p:cNvSpPr/>
            <p:nvPr/>
          </p:nvSpPr>
          <p:spPr>
            <a:xfrm>
              <a:off x="3196332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ardrop 33"/>
            <p:cNvSpPr/>
            <p:nvPr/>
          </p:nvSpPr>
          <p:spPr>
            <a:xfrm rot="2700000">
              <a:off x="1310183" y="2908720"/>
              <a:ext cx="1575134" cy="1575134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34"/>
            <p:cNvSpPr/>
            <p:nvPr/>
          </p:nvSpPr>
          <p:spPr>
            <a:xfrm>
              <a:off x="1421930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82003" y="3876353"/>
              <a:ext cx="13120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 수집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4581" y="3876353"/>
              <a:ext cx="13438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 보관 가공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8983" y="3876353"/>
              <a:ext cx="136046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모형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전략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05208" y="3876353"/>
              <a:ext cx="13204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백테스팅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0" name="Rectangle 9"/>
            <p:cNvSpPr/>
            <p:nvPr/>
          </p:nvSpPr>
          <p:spPr>
            <a:xfrm>
              <a:off x="3733100" y="3472653"/>
              <a:ext cx="341902" cy="320049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23"/>
            <p:cNvSpPr/>
            <p:nvPr/>
          </p:nvSpPr>
          <p:spPr>
            <a:xfrm>
              <a:off x="7250034" y="3496863"/>
              <a:ext cx="405642" cy="238609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0"/>
            <p:cNvSpPr/>
            <p:nvPr/>
          </p:nvSpPr>
          <p:spPr>
            <a:xfrm>
              <a:off x="1976485" y="3438551"/>
              <a:ext cx="306325" cy="30543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7"/>
            <p:cNvSpPr/>
            <p:nvPr/>
          </p:nvSpPr>
          <p:spPr>
            <a:xfrm>
              <a:off x="5496808" y="3437695"/>
              <a:ext cx="363288" cy="363288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4" name="Group 19"/>
            <p:cNvGrpSpPr/>
            <p:nvPr/>
          </p:nvGrpSpPr>
          <p:grpSpPr>
            <a:xfrm>
              <a:off x="1329591" y="4774330"/>
              <a:ext cx="1553465" cy="525187"/>
              <a:chOff x="6046451" y="1430341"/>
              <a:chExt cx="1971785" cy="40135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6046451" y="1430341"/>
                <a:ext cx="1971785" cy="2116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주식 정보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217327" y="1631769"/>
                <a:ext cx="1712586" cy="1999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주가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제무재표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127318" y="4774331"/>
              <a:ext cx="1553465" cy="276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데이터베이스</a:t>
              </a:r>
            </a:p>
          </p:txBody>
        </p:sp>
        <p:grpSp>
          <p:nvGrpSpPr>
            <p:cNvPr id="49" name="Group 19"/>
            <p:cNvGrpSpPr/>
            <p:nvPr/>
          </p:nvGrpSpPr>
          <p:grpSpPr>
            <a:xfrm>
              <a:off x="4897784" y="4774330"/>
              <a:ext cx="1553465" cy="525187"/>
              <a:chOff x="6046451" y="1430341"/>
              <a:chExt cx="1971785" cy="40135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046451" y="1430341"/>
                <a:ext cx="1971785" cy="2116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퀀트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 모형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217327" y="1631769"/>
                <a:ext cx="1712586" cy="1999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마법공식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모멘텀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688693" y="4774331"/>
              <a:ext cx="1553465" cy="276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UI 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그래프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차트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3E4D182-AD63-486D-BB75-208B9BBD8801}"/>
              </a:ext>
            </a:extLst>
          </p:cNvPr>
          <p:cNvSpPr txBox="1"/>
          <p:nvPr/>
        </p:nvSpPr>
        <p:spPr>
          <a:xfrm>
            <a:off x="6670063" y="4562230"/>
            <a:ext cx="1349256" cy="261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과거 수익률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119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4-3.</a:t>
            </a:r>
            <a:r>
              <a:rPr lang="ko-KR" altLang="en-US" dirty="0"/>
              <a:t>프로젝트 진행 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1966E4-D3A3-4EF6-A9B0-053F8F25337C}"/>
              </a:ext>
            </a:extLst>
          </p:cNvPr>
          <p:cNvGrpSpPr/>
          <p:nvPr/>
        </p:nvGrpSpPr>
        <p:grpSpPr>
          <a:xfrm>
            <a:off x="357051" y="2380997"/>
            <a:ext cx="8767899" cy="2626927"/>
            <a:chOff x="357051" y="2976422"/>
            <a:chExt cx="8767899" cy="2626927"/>
          </a:xfrm>
        </p:grpSpPr>
        <p:cxnSp>
          <p:nvCxnSpPr>
            <p:cNvPr id="28" name="Straight Connector 3"/>
            <p:cNvCxnSpPr/>
            <p:nvPr/>
          </p:nvCxnSpPr>
          <p:spPr>
            <a:xfrm>
              <a:off x="3150146" y="3314995"/>
              <a:ext cx="1066" cy="150230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4"/>
            <p:cNvCxnSpPr/>
            <p:nvPr/>
          </p:nvCxnSpPr>
          <p:spPr>
            <a:xfrm>
              <a:off x="4738411" y="3314995"/>
              <a:ext cx="1066" cy="1502307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"/>
            <p:cNvCxnSpPr/>
            <p:nvPr/>
          </p:nvCxnSpPr>
          <p:spPr>
            <a:xfrm>
              <a:off x="6326676" y="3314995"/>
              <a:ext cx="1066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"/>
            <p:cNvCxnSpPr/>
            <p:nvPr/>
          </p:nvCxnSpPr>
          <p:spPr>
            <a:xfrm>
              <a:off x="8058033" y="3314995"/>
              <a:ext cx="0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7"/>
            <p:cNvCxnSpPr/>
            <p:nvPr/>
          </p:nvCxnSpPr>
          <p:spPr>
            <a:xfrm>
              <a:off x="1561881" y="3314995"/>
              <a:ext cx="0" cy="1502307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8"/>
            <p:cNvCxnSpPr/>
            <p:nvPr/>
          </p:nvCxnSpPr>
          <p:spPr>
            <a:xfrm>
              <a:off x="357051" y="4120124"/>
              <a:ext cx="8767899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9"/>
            <p:cNvSpPr/>
            <p:nvPr/>
          </p:nvSpPr>
          <p:spPr>
            <a:xfrm>
              <a:off x="1204149" y="3761628"/>
              <a:ext cx="715463" cy="71546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Oval 10"/>
            <p:cNvSpPr/>
            <p:nvPr/>
          </p:nvSpPr>
          <p:spPr>
            <a:xfrm>
              <a:off x="2792414" y="3761628"/>
              <a:ext cx="715463" cy="7154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Oval 11"/>
            <p:cNvSpPr/>
            <p:nvPr/>
          </p:nvSpPr>
          <p:spPr>
            <a:xfrm>
              <a:off x="4380680" y="3761628"/>
              <a:ext cx="715463" cy="715463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Oval 12"/>
            <p:cNvSpPr/>
            <p:nvPr/>
          </p:nvSpPr>
          <p:spPr>
            <a:xfrm>
              <a:off x="5968945" y="3761628"/>
              <a:ext cx="715463" cy="71546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Oval 13"/>
            <p:cNvSpPr/>
            <p:nvPr/>
          </p:nvSpPr>
          <p:spPr>
            <a:xfrm>
              <a:off x="7557208" y="3618535"/>
              <a:ext cx="1001649" cy="1001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9" name="Group 14"/>
            <p:cNvGrpSpPr/>
            <p:nvPr/>
          </p:nvGrpSpPr>
          <p:grpSpPr>
            <a:xfrm>
              <a:off x="1025626" y="2986788"/>
              <a:ext cx="1072510" cy="378273"/>
              <a:chOff x="604227" y="3014852"/>
              <a:chExt cx="1079430" cy="380714"/>
            </a:xfrm>
          </p:grpSpPr>
          <p:sp>
            <p:nvSpPr>
              <p:cNvPr id="40" name="Rounded Rectangle 15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79470" y="30238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>
                    <a:solidFill>
                      <a:schemeClr val="bg1"/>
                    </a:solidFill>
                    <a:cs typeface="Arial" pitchFamily="34" charset="0"/>
                  </a:rPr>
                  <a:t>1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2" name="Group 17"/>
            <p:cNvGrpSpPr/>
            <p:nvPr/>
          </p:nvGrpSpPr>
          <p:grpSpPr>
            <a:xfrm>
              <a:off x="2614958" y="2986788"/>
              <a:ext cx="1072510" cy="378270"/>
              <a:chOff x="604227" y="3014852"/>
              <a:chExt cx="1079430" cy="380711"/>
            </a:xfrm>
          </p:grpSpPr>
          <p:sp>
            <p:nvSpPr>
              <p:cNvPr id="43" name="Rounded Rectangle 18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92014" y="3023848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5" name="Group 20"/>
            <p:cNvGrpSpPr/>
            <p:nvPr/>
          </p:nvGrpSpPr>
          <p:grpSpPr>
            <a:xfrm>
              <a:off x="4204289" y="2986792"/>
              <a:ext cx="1072510" cy="377571"/>
              <a:chOff x="604227" y="3014852"/>
              <a:chExt cx="1079430" cy="380007"/>
            </a:xfrm>
          </p:grpSpPr>
          <p:sp>
            <p:nvSpPr>
              <p:cNvPr id="46" name="Rounded Rectangle 21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9100" y="302314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r>
                  <a:rPr lang="ko-KR" altLang="en-US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23"/>
            <p:cNvGrpSpPr/>
            <p:nvPr/>
          </p:nvGrpSpPr>
          <p:grpSpPr>
            <a:xfrm>
              <a:off x="5793621" y="2976422"/>
              <a:ext cx="1072510" cy="373902"/>
              <a:chOff x="604227" y="3014852"/>
              <a:chExt cx="1079430" cy="376314"/>
            </a:xfrm>
          </p:grpSpPr>
          <p:sp>
            <p:nvSpPr>
              <p:cNvPr id="49" name="Rounded Rectangle 24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89006" y="30194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4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51" name="Group 26"/>
            <p:cNvGrpSpPr/>
            <p:nvPr/>
          </p:nvGrpSpPr>
          <p:grpSpPr>
            <a:xfrm>
              <a:off x="7521778" y="2986787"/>
              <a:ext cx="1072510" cy="374222"/>
              <a:chOff x="604227" y="3014852"/>
              <a:chExt cx="1079430" cy="376637"/>
            </a:xfrm>
          </p:grpSpPr>
          <p:sp>
            <p:nvSpPr>
              <p:cNvPr id="52" name="Rounded Rectangle 27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75964" y="301977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5</a:t>
                </a:r>
                <a:r>
                  <a:rPr lang="ko-KR" altLang="en-US" b="1" dirty="0">
                    <a:solidFill>
                      <a:schemeClr val="accent2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Oval 21"/>
            <p:cNvSpPr>
              <a:spLocks noChangeAspect="1"/>
            </p:cNvSpPr>
            <p:nvPr/>
          </p:nvSpPr>
          <p:spPr>
            <a:xfrm>
              <a:off x="7830430" y="3889854"/>
              <a:ext cx="455207" cy="45900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Rectangle 9"/>
            <p:cNvSpPr/>
            <p:nvPr/>
          </p:nvSpPr>
          <p:spPr>
            <a:xfrm>
              <a:off x="6184660" y="3983424"/>
              <a:ext cx="290432" cy="27187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Donut 24"/>
            <p:cNvSpPr/>
            <p:nvPr/>
          </p:nvSpPr>
          <p:spPr>
            <a:xfrm>
              <a:off x="4567838" y="3947397"/>
              <a:ext cx="341147" cy="34392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27"/>
            <p:cNvSpPr/>
            <p:nvPr/>
          </p:nvSpPr>
          <p:spPr>
            <a:xfrm>
              <a:off x="3003110" y="3980091"/>
              <a:ext cx="323145" cy="248218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Rounded Rectangle 7"/>
            <p:cNvSpPr/>
            <p:nvPr/>
          </p:nvSpPr>
          <p:spPr>
            <a:xfrm>
              <a:off x="1388606" y="3947397"/>
              <a:ext cx="346550" cy="299069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6" name="Group 19"/>
            <p:cNvGrpSpPr/>
            <p:nvPr/>
          </p:nvGrpSpPr>
          <p:grpSpPr>
            <a:xfrm>
              <a:off x="7251160" y="5055416"/>
              <a:ext cx="1621854" cy="547096"/>
              <a:chOff x="6110896" y="1433061"/>
              <a:chExt cx="1928767" cy="391728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시연회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6/20</a:t>
                </a:r>
              </a:p>
            </p:txBody>
          </p:sp>
        </p:grpSp>
        <p:grpSp>
          <p:nvGrpSpPr>
            <p:cNvPr id="59" name="Group 19"/>
            <p:cNvGrpSpPr/>
            <p:nvPr/>
          </p:nvGrpSpPr>
          <p:grpSpPr>
            <a:xfrm>
              <a:off x="5515750" y="5055414"/>
              <a:ext cx="1621854" cy="547935"/>
              <a:chOff x="6110896" y="1433061"/>
              <a:chExt cx="1928767" cy="39232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테스트 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보완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217327" y="1638074"/>
                <a:ext cx="1712587" cy="1873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6/8 ~  6/14</a:t>
                </a:r>
              </a:p>
            </p:txBody>
          </p:sp>
        </p:grpSp>
        <p:grpSp>
          <p:nvGrpSpPr>
            <p:cNvPr id="62" name="Group 19"/>
            <p:cNvGrpSpPr/>
            <p:nvPr/>
          </p:nvGrpSpPr>
          <p:grpSpPr>
            <a:xfrm>
              <a:off x="3927484" y="5055416"/>
              <a:ext cx="1621854" cy="547096"/>
              <a:chOff x="6110896" y="1433061"/>
              <a:chExt cx="1928767" cy="39172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UI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구현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6/1 ~ 6/7</a:t>
                </a:r>
              </a:p>
            </p:txBody>
          </p:sp>
        </p:grpSp>
        <p:grpSp>
          <p:nvGrpSpPr>
            <p:cNvPr id="65" name="Group 19"/>
            <p:cNvGrpSpPr/>
            <p:nvPr/>
          </p:nvGrpSpPr>
          <p:grpSpPr>
            <a:xfrm>
              <a:off x="2353755" y="5055416"/>
              <a:ext cx="1621854" cy="547096"/>
              <a:chOff x="6110896" y="1433061"/>
              <a:chExt cx="1928767" cy="39172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주요 모듈 구현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288156" y="1638674"/>
                <a:ext cx="1712587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5/25 ~ 5/31</a:t>
                </a:r>
              </a:p>
            </p:txBody>
          </p:sp>
        </p:grpSp>
        <p:grpSp>
          <p:nvGrpSpPr>
            <p:cNvPr id="68" name="Group 19"/>
            <p:cNvGrpSpPr/>
            <p:nvPr/>
          </p:nvGrpSpPr>
          <p:grpSpPr>
            <a:xfrm>
              <a:off x="750954" y="5055416"/>
              <a:ext cx="1621854" cy="547096"/>
              <a:chOff x="6110896" y="1433061"/>
              <a:chExt cx="1928767" cy="391728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분석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설계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5/18 ~ 5/24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046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19273" y="146304"/>
            <a:ext cx="6616701" cy="513443"/>
          </a:xfrm>
        </p:spPr>
        <p:txBody>
          <a:bodyPr/>
          <a:lstStyle/>
          <a:p>
            <a:r>
              <a:rPr lang="en-US" altLang="ko-KR" dirty="0"/>
              <a:t>4-4. </a:t>
            </a:r>
            <a:r>
              <a:rPr lang="ko-KR" altLang="en-US" dirty="0"/>
              <a:t>프로그램 목록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85CB99AC-B5DA-4492-B01B-188CD116A90A}"/>
              </a:ext>
            </a:extLst>
          </p:cNvPr>
          <p:cNvGraphicFramePr>
            <a:graphicFrameLocks noGrp="1"/>
          </p:cNvGraphicFramePr>
          <p:nvPr/>
        </p:nvGraphicFramePr>
        <p:xfrm>
          <a:off x="892629" y="1005112"/>
          <a:ext cx="7587342" cy="48652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2767">
                  <a:extLst>
                    <a:ext uri="{9D8B030D-6E8A-4147-A177-3AD203B41FA5}">
                      <a16:colId xmlns:a16="http://schemas.microsoft.com/office/drawing/2014/main" val="424653503"/>
                    </a:ext>
                  </a:extLst>
                </a:gridCol>
                <a:gridCol w="4884575">
                  <a:extLst>
                    <a:ext uri="{9D8B030D-6E8A-4147-A177-3AD203B41FA5}">
                      <a16:colId xmlns:a16="http://schemas.microsoft.com/office/drawing/2014/main" val="2161666002"/>
                    </a:ext>
                  </a:extLst>
                </a:gridCol>
              </a:tblGrid>
              <a:tr h="410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프로그램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483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myquant.py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메인프로그램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848612"/>
                  </a:ext>
                </a:extLst>
              </a:tr>
              <a:tr h="12619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company_info.py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company_balance.py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company_sise_all.py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종목관련 정보 </a:t>
                      </a:r>
                      <a:r>
                        <a:rPr lang="ko-KR" altLang="en-US" b="1" dirty="0" err="1"/>
                        <a:t>크롤링</a:t>
                      </a:r>
                      <a:r>
                        <a:rPr lang="ko-KR" altLang="en-US" b="1" dirty="0"/>
                        <a:t> 클래스 정의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상장회사정보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상장회사 재무제표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상장회사 주요시세정보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16180"/>
                  </a:ext>
                </a:extLst>
              </a:tr>
              <a:tr h="1128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market_index.py</a:t>
                      </a:r>
                    </a:p>
                    <a:p>
                      <a:pPr latinLnBrk="1"/>
                      <a:r>
                        <a:rPr lang="en-US" altLang="ko-KR" dirty="0"/>
                        <a:t>market_world_index.py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마켓데이터 </a:t>
                      </a:r>
                      <a:r>
                        <a:rPr lang="ko-KR" altLang="en-US" b="1" dirty="0" err="1"/>
                        <a:t>크롤링</a:t>
                      </a:r>
                      <a:r>
                        <a:rPr lang="ko-KR" altLang="en-US" b="1" dirty="0"/>
                        <a:t> 클래스 정의</a:t>
                      </a:r>
                      <a:endParaRPr lang="en-US" altLang="ko-KR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/>
                        <a:t>- </a:t>
                      </a:r>
                      <a:r>
                        <a:rPr lang="ko-KR" altLang="en-US" b="0" dirty="0" err="1"/>
                        <a:t>일자별</a:t>
                      </a:r>
                      <a:r>
                        <a:rPr lang="ko-KR" altLang="en-US" b="0" dirty="0"/>
                        <a:t> 주요금리</a:t>
                      </a:r>
                      <a:r>
                        <a:rPr lang="en-US" altLang="ko-KR" b="0" dirty="0"/>
                        <a:t>:</a:t>
                      </a:r>
                      <a:r>
                        <a:rPr lang="ko-KR" altLang="en-US" b="0" dirty="0"/>
                        <a:t> </a:t>
                      </a:r>
                      <a:r>
                        <a:rPr lang="en-US" altLang="ko-KR" b="0" dirty="0"/>
                        <a:t>CD,</a:t>
                      </a:r>
                      <a:r>
                        <a:rPr lang="ko-KR" altLang="en-US" b="0" dirty="0"/>
                        <a:t>콜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 err="1"/>
                        <a:t>국고채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/>
                        <a:t>회사채</a:t>
                      </a:r>
                      <a:endParaRPr lang="en-US" altLang="ko-KR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/>
                        <a:t>- </a:t>
                      </a:r>
                      <a:r>
                        <a:rPr lang="ko-KR" altLang="en-US" b="0" dirty="0"/>
                        <a:t>주요환율</a:t>
                      </a:r>
                      <a:r>
                        <a:rPr lang="en-US" altLang="ko-KR" b="0" dirty="0"/>
                        <a:t>:USD,JPY,EUR,CNY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/>
                        <a:t>- WTI, </a:t>
                      </a:r>
                      <a:r>
                        <a:rPr lang="ko-KR" altLang="en-US" b="0" dirty="0"/>
                        <a:t>국제 </a:t>
                      </a:r>
                      <a:r>
                        <a:rPr lang="ko-KR" altLang="en-US" b="0" dirty="0" err="1"/>
                        <a:t>금시세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71980"/>
                  </a:ext>
                </a:extLst>
              </a:tr>
              <a:tr h="69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myquant_bt_strategy.py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백테스팅</a:t>
                      </a:r>
                      <a:r>
                        <a:rPr lang="ko-KR" altLang="en-US" dirty="0"/>
                        <a:t> 클래스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BackTrader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모듈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55100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itm_master.db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SQLITE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13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733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4-5. </a:t>
            </a:r>
            <a:r>
              <a:rPr lang="ko-KR" altLang="en-US" dirty="0"/>
              <a:t>진행사항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42338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크롤링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뉴스요약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데이터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크롤링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마켓데이터 수신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실시간검색어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이미지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마케팅 자료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추천종목 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리서치 자료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시황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매수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매도 의견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635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마케팅 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주식투자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32C887-6EEB-47CA-BA44-BC4A87BD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7" y="726948"/>
            <a:ext cx="39250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마득락 미래에셋대우 부사장, 사장 승진…통합법인 각 부문별 대표도 내정">
            <a:extLst>
              <a:ext uri="{FF2B5EF4-FFF2-40B4-BE49-F238E27FC236}">
                <a16:creationId xmlns:a16="http://schemas.microsoft.com/office/drawing/2014/main" id="{F4DAD4CC-A3E4-48D7-A4F2-FF3182163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3707328"/>
            <a:ext cx="3809999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A78777B-51F3-4281-810A-50DCDC28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726948"/>
            <a:ext cx="39324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B89E5C9-FF0F-4F97-8E09-622A0AE7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8" y="3707329"/>
            <a:ext cx="3925062" cy="26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6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주식 분석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50B238-6D67-4FA5-B095-584C3FCF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49" y="709422"/>
            <a:ext cx="5003346" cy="28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DA66242-DE8B-4375-ACE8-A50187A7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44" y="839343"/>
            <a:ext cx="1970215" cy="43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[포토] `베스트 애널리스트` 영광의 얼굴들">
            <a:extLst>
              <a:ext uri="{FF2B5EF4-FFF2-40B4-BE49-F238E27FC236}">
                <a16:creationId xmlns:a16="http://schemas.microsoft.com/office/drawing/2014/main" id="{B4C82CE1-E561-40AD-B5F6-8BBC77B7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3898392"/>
            <a:ext cx="5715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0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문제점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기존 문제점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24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KMA Search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KMA Search ?</a:t>
            </a:r>
            <a:endParaRPr lang="ko-KR" altLang="en-US" dirty="0"/>
          </a:p>
        </p:txBody>
      </p:sp>
      <p:pic>
        <p:nvPicPr>
          <p:cNvPr id="2050" name="Picture 2" descr="MIRAE ASSET 미래에셋">
            <a:extLst>
              <a:ext uri="{FF2B5EF4-FFF2-40B4-BE49-F238E27FC236}">
                <a16:creationId xmlns:a16="http://schemas.microsoft.com/office/drawing/2014/main" id="{0A9BC0D8-750B-4948-9208-CF6108FE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53" y="5204630"/>
            <a:ext cx="21907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글로벌 심벌 DESIGN POINT">
            <a:extLst>
              <a:ext uri="{FF2B5EF4-FFF2-40B4-BE49-F238E27FC236}">
                <a16:creationId xmlns:a16="http://schemas.microsoft.com/office/drawing/2014/main" id="{37CF4D48-6E86-4ED1-A6BD-E1E58BDA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28" y="1922526"/>
            <a:ext cx="9715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EFF8E-AD64-492D-B7D9-D8F4BC3D7266}"/>
              </a:ext>
            </a:extLst>
          </p:cNvPr>
          <p:cNvSpPr txBox="1"/>
          <p:nvPr/>
        </p:nvSpPr>
        <p:spPr>
          <a:xfrm>
            <a:off x="1438655" y="1826263"/>
            <a:ext cx="5099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K</a:t>
            </a:r>
            <a:r>
              <a:rPr lang="en-US" altLang="ko-KR" sz="4800" b="1" dirty="0"/>
              <a:t>orea university</a:t>
            </a:r>
          </a:p>
          <a:p>
            <a:r>
              <a:rPr lang="en-US" altLang="ko-KR" sz="4800" b="1" dirty="0" err="1">
                <a:solidFill>
                  <a:srgbClr val="FF0000"/>
                </a:solidFill>
              </a:rPr>
              <a:t>M</a:t>
            </a:r>
            <a:r>
              <a:rPr lang="en-US" altLang="ko-KR" sz="4800" b="1" dirty="0" err="1"/>
              <a:t>iaeassetDaewoo</a:t>
            </a:r>
            <a:endParaRPr lang="en-US" altLang="ko-KR" sz="4800" b="1" dirty="0"/>
          </a:p>
          <a:p>
            <a:r>
              <a:rPr lang="en-US" altLang="ko-KR" sz="4800" b="1" dirty="0">
                <a:solidFill>
                  <a:srgbClr val="FF0000"/>
                </a:solidFill>
              </a:rPr>
              <a:t>A</a:t>
            </a:r>
            <a:r>
              <a:rPr lang="en-US" altLang="ko-KR" sz="4800" b="1" dirty="0"/>
              <a:t>I</a:t>
            </a:r>
            <a:r>
              <a:rPr lang="en-US" altLang="ko-KR" sz="4800" b="1" dirty="0">
                <a:solidFill>
                  <a:srgbClr val="FF0000"/>
                </a:solidFill>
              </a:rPr>
              <a:t> </a:t>
            </a:r>
            <a:r>
              <a:rPr lang="en-US" altLang="ko-KR" sz="4800" b="1" dirty="0" err="1"/>
              <a:t>analyist</a:t>
            </a:r>
            <a:endParaRPr lang="en-US" altLang="ko-KR" sz="4800" b="1" dirty="0"/>
          </a:p>
          <a:p>
            <a:r>
              <a:rPr lang="en-US" altLang="ko-KR" sz="4800" b="1" dirty="0"/>
              <a:t>Re</a:t>
            </a:r>
            <a:r>
              <a:rPr lang="en-US" altLang="ko-KR" sz="4800" b="1" dirty="0">
                <a:solidFill>
                  <a:srgbClr val="FF0000"/>
                </a:solidFill>
              </a:rPr>
              <a:t>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7DE85-C88C-41F1-B67D-1C6154876BFD}"/>
              </a:ext>
            </a:extLst>
          </p:cNvPr>
          <p:cNvSpPr txBox="1"/>
          <p:nvPr/>
        </p:nvSpPr>
        <p:spPr>
          <a:xfrm>
            <a:off x="738622" y="1228689"/>
            <a:ext cx="458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KMA Search</a:t>
            </a:r>
          </a:p>
        </p:txBody>
      </p:sp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1605</TotalTime>
  <Words>424</Words>
  <Application>Microsoft Office PowerPoint</Application>
  <PresentationFormat>화면 슬라이드 쇼(4:3)</PresentationFormat>
  <Paragraphs>137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1_Office 테마</vt:lpstr>
      <vt:lpstr>2_Office 테마</vt:lpstr>
      <vt:lpstr>Office 테마</vt:lpstr>
      <vt:lpstr>KMA Search 프로젝트 - AI 기반 마켓데이터분석 플랫폼</vt:lpstr>
      <vt:lpstr>Contents</vt:lpstr>
      <vt:lpstr>01</vt:lpstr>
      <vt:lpstr>PowerPoint 프레젠테이션</vt:lpstr>
      <vt:lpstr>PowerPoint 프레젠테이션</vt:lpstr>
      <vt:lpstr>02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134</cp:revision>
  <cp:lastPrinted>2018-05-09T02:34:30Z</cp:lastPrinted>
  <dcterms:created xsi:type="dcterms:W3CDTF">2018-05-08T08:03:16Z</dcterms:created>
  <dcterms:modified xsi:type="dcterms:W3CDTF">2020-11-29T14:37:56Z</dcterms:modified>
</cp:coreProperties>
</file>